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62" r:id="rId6"/>
    <p:sldId id="281" r:id="rId7"/>
    <p:sldId id="266" r:id="rId8"/>
    <p:sldId id="267" r:id="rId9"/>
    <p:sldId id="268" r:id="rId10"/>
    <p:sldId id="269" r:id="rId11"/>
    <p:sldId id="270" r:id="rId12"/>
    <p:sldId id="274" r:id="rId13"/>
    <p:sldId id="280" r:id="rId14"/>
    <p:sldId id="271" r:id="rId15"/>
    <p:sldId id="273" r:id="rId16"/>
    <p:sldId id="272" r:id="rId17"/>
    <p:sldId id="258" r:id="rId18"/>
    <p:sldId id="275" r:id="rId19"/>
    <p:sldId id="276" r:id="rId20"/>
    <p:sldId id="278" r:id="rId21"/>
    <p:sldId id="259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3BD"/>
    <a:srgbClr val="ED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D0931-E1A5-6C4D-AC6D-431C794C05C2}" v="77" dt="2023-10-12T20:02:43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85331"/>
  </p:normalViewPr>
  <p:slideViewPr>
    <p:cSldViewPr snapToGrid="0" snapToObjects="1">
      <p:cViewPr varScale="1">
        <p:scale>
          <a:sx n="92" d="100"/>
          <a:sy n="92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5140F-C9FC-2E42-8A39-D3C7B0CBE39B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A2264-E74F-464C-878E-78E0EF4FA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2264-E74F-464C-878E-78E0EF4FA3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2264-E74F-464C-878E-78E0EF4FA3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4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2264-E74F-464C-878E-78E0EF4FA3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2264-E74F-464C-878E-78E0EF4FA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slide has an animation designed to show how the signature process occurs. You will only need to click one time for the entire sequence to occur.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2264-E74F-464C-878E-78E0EF4FA3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6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2264-E74F-464C-878E-78E0EF4FA3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9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A2264-E74F-464C-878E-78E0EF4FA3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F028-18A2-3544-81D7-D12EAE70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A0EB3-5DAE-5D47-A06D-8490CB20C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40BBA-8DBB-6B47-AFA6-505C01A3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2DF07-DB50-B545-87BB-E6E234BF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7C9D-8ED6-854B-A8E0-29E461C3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62BF2-39A6-784C-B21A-7029F949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50E06-180B-644A-BA7C-664340835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FE726-572D-6E4F-B483-4B5322B8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F6A0-7FAB-2B44-982B-86471F198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79DD-04EB-5B40-88B1-55FEA54E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AA8B-54B1-D447-ABB5-CC57FF6F3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4E6F1-719D-4841-BCE9-2FBF523AF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CC7D-4D4E-6749-81C6-A59327BF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3CF8-553D-1347-955B-6BF1AE30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9FB7-A700-EE4E-B6A6-19DF2FFA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7E5B-E3D8-2942-BF79-01CC2367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88EB-9797-E644-8482-20F7CEA7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EDE1EB-3115-2C42-AF7E-B2BD41D8C080}"/>
              </a:ext>
            </a:extLst>
          </p:cNvPr>
          <p:cNvGrpSpPr/>
          <p:nvPr userDrawn="1"/>
        </p:nvGrpSpPr>
        <p:grpSpPr>
          <a:xfrm>
            <a:off x="10323390" y="5528928"/>
            <a:ext cx="1515388" cy="1112801"/>
            <a:chOff x="563525" y="5341095"/>
            <a:chExt cx="2083981" cy="13293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D0E8E1-0FE1-6647-A4AC-64CE5B0BB54D}"/>
                </a:ext>
              </a:extLst>
            </p:cNvPr>
            <p:cNvSpPr/>
            <p:nvPr/>
          </p:nvSpPr>
          <p:spPr>
            <a:xfrm>
              <a:off x="563525" y="5341095"/>
              <a:ext cx="2083981" cy="13293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FABE9F-BD0B-684D-942F-D19313D30D00}"/>
                </a:ext>
              </a:extLst>
            </p:cNvPr>
            <p:cNvSpPr txBox="1"/>
            <p:nvPr/>
          </p:nvSpPr>
          <p:spPr>
            <a:xfrm>
              <a:off x="563525" y="5643939"/>
              <a:ext cx="20839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Helvetica" pitchFamily="2" charset="0"/>
                </a:rPr>
                <a:t>Place your 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latin typeface="Helvetica" pitchFamily="2" charset="0"/>
                </a:rPr>
                <a:t>Logo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7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D295-47CA-F94D-BABD-513B4DE7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197EB-610E-384F-9189-25542A6E1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0688-CF20-614A-BAA3-7FAC034AA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1ADD-E58C-4643-B390-42C4C226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861DF-25E6-564C-A353-040B9E20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2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785E-448C-ED49-B516-EEC02200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4576-5A23-944A-8EE2-9B08D1EF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4113B-D12C-B04E-A81D-90A9A4FE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2F39-1F36-3D4F-9A90-E2ACB1A3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99AA8-6204-1248-84F1-C02D8858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B378C-7644-EF46-8C79-5F13828A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1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210C-55A8-CA48-95C4-1F7D71E1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21CEB-14D5-5A49-8620-7D464402B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E36BE-7CBD-FD4A-9339-8470FA100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28F4F-121D-5543-957F-20C8D1A5E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A7669-1325-EC45-8A35-4DFE1F0B8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4C6F2-5353-0541-9A15-1A83B8FB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616A6-6C2A-174E-8734-BD5CAD4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5C4D6-5DA3-2345-9B08-D47D0B7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1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9DC4-2816-8F44-BF17-50D714F8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2D1B7-3AAE-1B4E-9C7B-22928B4E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59852-F9B3-294B-9731-6C7333A5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5B79E-B3A9-954A-AC99-81D0C41A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8D3B9-8006-3847-9D34-7B33A243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35DE3-CFD3-944C-8D77-BB9762E1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BD969-E058-494C-BC27-9521EC3A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8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3362-BB16-DA48-A09D-138C1AE2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CD8D-A56A-9F40-A9E6-7C86EF97C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41972-8AF8-814B-922D-6A34FAD07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59050-79B3-344B-8FB6-0D30FB5C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9983E-FC50-994E-A955-3580C0DA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081C4-7042-D848-8E77-17584083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8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C8EE-D307-4B4F-A283-2E5D015B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66C71-4F7C-644E-8650-266797D7D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7B3D5-BA6A-634F-AC7B-767F67188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CAE52-B76E-E043-B51D-C0E5EF75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018AB-03DC-5144-8A02-A3A6DC86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264A2-CD74-9844-888F-46DC2ABE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0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D16DA-0F6A-ED4E-90A7-E7F5EBC44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C7EB1-7615-8243-B2A2-EACF0A8E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FAFE3-3494-3F49-9652-25FDEC924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733ED-2F6B-8140-9D3A-2D5A83C0B37A}" type="datetimeFigureOut">
              <a:rPr lang="en-US" smtClean="0"/>
              <a:t>11/21/23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D4DE4-100B-5145-859E-AC1938EDB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8CEF4-6473-BF48-B4F7-BC8E5E172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7404-97AD-4C45-AEB6-83221DDB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ismedia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F9C51A-0130-FB47-9336-77A915752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1" r="8709" b="7352"/>
          <a:stretch/>
        </p:blipFill>
        <p:spPr>
          <a:xfrm>
            <a:off x="-148856" y="0"/>
            <a:ext cx="12340856" cy="70174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A2F5AB2-739C-5041-A850-964BD74730F1}"/>
              </a:ext>
            </a:extLst>
          </p:cNvPr>
          <p:cNvGrpSpPr/>
          <p:nvPr/>
        </p:nvGrpSpPr>
        <p:grpSpPr>
          <a:xfrm>
            <a:off x="209440" y="261916"/>
            <a:ext cx="2345584" cy="1822065"/>
            <a:chOff x="297712" y="5146158"/>
            <a:chExt cx="2615609" cy="17650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4F7E21-4D4C-164E-A3B0-C36DE2AA4C7E}"/>
                </a:ext>
              </a:extLst>
            </p:cNvPr>
            <p:cNvSpPr/>
            <p:nvPr/>
          </p:nvSpPr>
          <p:spPr>
            <a:xfrm>
              <a:off x="297712" y="5146158"/>
              <a:ext cx="2615609" cy="1765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48E309-DB96-9B4F-A9C0-7407F6343674}"/>
                </a:ext>
              </a:extLst>
            </p:cNvPr>
            <p:cNvSpPr txBox="1"/>
            <p:nvPr/>
          </p:nvSpPr>
          <p:spPr>
            <a:xfrm>
              <a:off x="563525" y="5643939"/>
              <a:ext cx="20839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Helvetica" pitchFamily="2" charset="0"/>
                </a:rPr>
                <a:t>Place your </a:t>
              </a:r>
            </a:p>
            <a:p>
              <a:pPr algn="ctr"/>
              <a:r>
                <a:rPr lang="en-US" sz="2200" dirty="0">
                  <a:latin typeface="Helvetica" pitchFamily="2" charset="0"/>
                </a:rPr>
                <a:t>Logo here</a:t>
              </a:r>
            </a:p>
          </p:txBody>
        </p:sp>
      </p:grp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BD0DC07-D1C2-5544-BEB6-3B319BCD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64" y="5858007"/>
            <a:ext cx="2345584" cy="7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1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CD49F29-A9FE-D772-74B4-275D0D717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3" t="5824" r="17850" b="18243"/>
          <a:stretch/>
        </p:blipFill>
        <p:spPr>
          <a:xfrm>
            <a:off x="479459" y="502920"/>
            <a:ext cx="9119742" cy="5644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E385B-3457-D244-82EE-1F1C14A9CC4E}"/>
              </a:ext>
            </a:extLst>
          </p:cNvPr>
          <p:cNvSpPr txBox="1"/>
          <p:nvPr/>
        </p:nvSpPr>
        <p:spPr>
          <a:xfrm>
            <a:off x="9661451" y="978196"/>
            <a:ext cx="23675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at-a-glance order progress based on 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closing milestones.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Buyers &amp; sellers receive email &amp;/or text updates as these important milestones are reached.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0AC60-E50A-644B-5178-DA55442E8853}"/>
              </a:ext>
            </a:extLst>
          </p:cNvPr>
          <p:cNvSpPr/>
          <p:nvPr/>
        </p:nvSpPr>
        <p:spPr>
          <a:xfrm>
            <a:off x="3854369" y="1979271"/>
            <a:ext cx="4977114" cy="509286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F4B3E0D-6147-5BD3-7424-20D489E0B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3" t="5824" r="17850" b="18243"/>
          <a:stretch/>
        </p:blipFill>
        <p:spPr>
          <a:xfrm>
            <a:off x="479459" y="502920"/>
            <a:ext cx="9119742" cy="5644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E385B-3457-D244-82EE-1F1C14A9CC4E}"/>
              </a:ext>
            </a:extLst>
          </p:cNvPr>
          <p:cNvSpPr txBox="1"/>
          <p:nvPr/>
        </p:nvSpPr>
        <p:spPr>
          <a:xfrm>
            <a:off x="9661451" y="978196"/>
            <a:ext cx="236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See a summary of file details.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40009-4A22-D5E1-AF46-06A8C296A6EB}"/>
              </a:ext>
            </a:extLst>
          </p:cNvPr>
          <p:cNvSpPr/>
          <p:nvPr/>
        </p:nvSpPr>
        <p:spPr>
          <a:xfrm>
            <a:off x="1226916" y="2743200"/>
            <a:ext cx="2581155" cy="3227159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12117-D7B6-FE48-9923-349461A2E4A9}"/>
              </a:ext>
            </a:extLst>
          </p:cNvPr>
          <p:cNvSpPr/>
          <p:nvPr/>
        </p:nvSpPr>
        <p:spPr>
          <a:xfrm>
            <a:off x="2350705" y="5970359"/>
            <a:ext cx="4987191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shown in this view is customized &amp; differs based on role.</a:t>
            </a:r>
          </a:p>
        </p:txBody>
      </p:sp>
    </p:spTree>
    <p:extLst>
      <p:ext uri="{BB962C8B-B14F-4D97-AF65-F5344CB8AC3E}">
        <p14:creationId xmlns:p14="http://schemas.microsoft.com/office/powerpoint/2010/main" val="385609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F62FD35-58A8-D76F-5310-8EBDBDE95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3" t="5824" r="17850" b="18243"/>
          <a:stretch/>
        </p:blipFill>
        <p:spPr>
          <a:xfrm>
            <a:off x="479459" y="502920"/>
            <a:ext cx="9119742" cy="56440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51CE41-54C6-8D44-9EAB-67EE462BF167}"/>
              </a:ext>
            </a:extLst>
          </p:cNvPr>
          <p:cNvSpPr/>
          <p:nvPr/>
        </p:nvSpPr>
        <p:spPr>
          <a:xfrm flipH="1">
            <a:off x="3808069" y="3225801"/>
            <a:ext cx="2516529" cy="1600200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E385B-3457-D244-82EE-1F1C14A9CC4E}"/>
              </a:ext>
            </a:extLst>
          </p:cNvPr>
          <p:cNvSpPr txBox="1"/>
          <p:nvPr/>
        </p:nvSpPr>
        <p:spPr>
          <a:xfrm>
            <a:off x="9661451" y="978196"/>
            <a:ext cx="23675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 summary of file details.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Plus critical closing details.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88944A-1A65-364B-B2EF-C4A6393A5756}"/>
              </a:ext>
            </a:extLst>
          </p:cNvPr>
          <p:cNvSpPr/>
          <p:nvPr/>
        </p:nvSpPr>
        <p:spPr>
          <a:xfrm>
            <a:off x="2350705" y="5970359"/>
            <a:ext cx="4987191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shown in this view is customized &amp; differs based on role.</a:t>
            </a:r>
          </a:p>
        </p:txBody>
      </p:sp>
    </p:spTree>
    <p:extLst>
      <p:ext uri="{BB962C8B-B14F-4D97-AF65-F5344CB8AC3E}">
        <p14:creationId xmlns:p14="http://schemas.microsoft.com/office/powerpoint/2010/main" val="375399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8A548FD-E706-89DC-7193-FFEA3099A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3" t="5824" r="17850" b="18243"/>
          <a:stretch/>
        </p:blipFill>
        <p:spPr>
          <a:xfrm>
            <a:off x="479459" y="502920"/>
            <a:ext cx="9119742" cy="5644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E385B-3457-D244-82EE-1F1C14A9CC4E}"/>
              </a:ext>
            </a:extLst>
          </p:cNvPr>
          <p:cNvSpPr txBox="1"/>
          <p:nvPr/>
        </p:nvSpPr>
        <p:spPr>
          <a:xfrm>
            <a:off x="9661451" y="978196"/>
            <a:ext cx="23675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 summary of file details.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critical closing details.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And, closing team contact details with mobile-friendly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clickable links.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7095D-BF39-6447-8EDC-189B1F10A9E9}"/>
              </a:ext>
            </a:extLst>
          </p:cNvPr>
          <p:cNvSpPr/>
          <p:nvPr/>
        </p:nvSpPr>
        <p:spPr>
          <a:xfrm>
            <a:off x="2350705" y="5970359"/>
            <a:ext cx="4987191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shown in this view is customized &amp; differs based on role.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7D50A7-BEE7-3368-AD2D-402F2EE7CC7D}"/>
              </a:ext>
            </a:extLst>
          </p:cNvPr>
          <p:cNvSpPr/>
          <p:nvPr/>
        </p:nvSpPr>
        <p:spPr>
          <a:xfrm>
            <a:off x="6324597" y="3225800"/>
            <a:ext cx="2540002" cy="1905000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2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F1535E1-DA7E-61C7-6A0F-D7C6F84DF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2" t="5042" r="19995" b="25731"/>
          <a:stretch/>
        </p:blipFill>
        <p:spPr>
          <a:xfrm>
            <a:off x="512619" y="459605"/>
            <a:ext cx="9019308" cy="5644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DB9A-763B-0B4B-8F74-CB147ED8B711}"/>
              </a:ext>
            </a:extLst>
          </p:cNvPr>
          <p:cNvSpPr txBox="1"/>
          <p:nvPr/>
        </p:nvSpPr>
        <p:spPr>
          <a:xfrm>
            <a:off x="9661450" y="978196"/>
            <a:ext cx="24234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Secure document management is easy in this mobile-friendly tool.</a:t>
            </a:r>
          </a:p>
        </p:txBody>
      </p:sp>
    </p:spTree>
    <p:extLst>
      <p:ext uri="{BB962C8B-B14F-4D97-AF65-F5344CB8AC3E}">
        <p14:creationId xmlns:p14="http://schemas.microsoft.com/office/powerpoint/2010/main" val="360421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97C8E43-3542-388D-67B9-49631D4A7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82" t="5042" r="19995" b="25731"/>
          <a:stretch/>
        </p:blipFill>
        <p:spPr>
          <a:xfrm>
            <a:off x="512619" y="459605"/>
            <a:ext cx="9019308" cy="5644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DB9A-763B-0B4B-8F74-CB147ED8B711}"/>
              </a:ext>
            </a:extLst>
          </p:cNvPr>
          <p:cNvSpPr txBox="1"/>
          <p:nvPr/>
        </p:nvSpPr>
        <p:spPr>
          <a:xfrm>
            <a:off x="9661450" y="978196"/>
            <a:ext cx="24136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document management is easy in this mobile-friendly tool.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Documents on the file can be shared to view,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download, or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act upon.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F6B7F-A7B9-9385-5EEA-11545C52BE76}"/>
              </a:ext>
            </a:extLst>
          </p:cNvPr>
          <p:cNvSpPr/>
          <p:nvPr/>
        </p:nvSpPr>
        <p:spPr>
          <a:xfrm>
            <a:off x="6816435" y="3948544"/>
            <a:ext cx="2133600" cy="1731819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F31A2B-78A7-50E3-87D1-941DE9D24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82" t="5042" r="19995" b="25731"/>
          <a:stretch/>
        </p:blipFill>
        <p:spPr>
          <a:xfrm>
            <a:off x="512619" y="459605"/>
            <a:ext cx="9019308" cy="5644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DB9A-763B-0B4B-8F74-CB147ED8B711}"/>
              </a:ext>
            </a:extLst>
          </p:cNvPr>
          <p:cNvSpPr txBox="1"/>
          <p:nvPr/>
        </p:nvSpPr>
        <p:spPr>
          <a:xfrm>
            <a:off x="9661451" y="978196"/>
            <a:ext cx="23675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a non-notarized document requires a signature, it’s quick &amp; easy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eSign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2C3D2-50BB-8045-BD99-EBDD3D1F43C6}"/>
              </a:ext>
            </a:extLst>
          </p:cNvPr>
          <p:cNvSpPr/>
          <p:nvPr/>
        </p:nvSpPr>
        <p:spPr>
          <a:xfrm>
            <a:off x="6629402" y="2926390"/>
            <a:ext cx="885824" cy="350927"/>
          </a:xfrm>
          <a:custGeom>
            <a:avLst/>
            <a:gdLst>
              <a:gd name="connsiteX0" fmla="*/ 0 w 885824"/>
              <a:gd name="connsiteY0" fmla="*/ 0 h 350927"/>
              <a:gd name="connsiteX1" fmla="*/ 434054 w 885824"/>
              <a:gd name="connsiteY1" fmla="*/ 0 h 350927"/>
              <a:gd name="connsiteX2" fmla="*/ 885824 w 885824"/>
              <a:gd name="connsiteY2" fmla="*/ 0 h 350927"/>
              <a:gd name="connsiteX3" fmla="*/ 885824 w 885824"/>
              <a:gd name="connsiteY3" fmla="*/ 350927 h 350927"/>
              <a:gd name="connsiteX4" fmla="*/ 442912 w 885824"/>
              <a:gd name="connsiteY4" fmla="*/ 350927 h 350927"/>
              <a:gd name="connsiteX5" fmla="*/ 0 w 885824"/>
              <a:gd name="connsiteY5" fmla="*/ 350927 h 350927"/>
              <a:gd name="connsiteX6" fmla="*/ 0 w 885824"/>
              <a:gd name="connsiteY6" fmla="*/ 0 h 35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824" h="350927" extrusionOk="0">
                <a:moveTo>
                  <a:pt x="0" y="0"/>
                </a:moveTo>
                <a:cubicBezTo>
                  <a:pt x="94245" y="-17899"/>
                  <a:pt x="223677" y="-19377"/>
                  <a:pt x="434054" y="0"/>
                </a:cubicBezTo>
                <a:cubicBezTo>
                  <a:pt x="644431" y="19377"/>
                  <a:pt x="664238" y="-13242"/>
                  <a:pt x="885824" y="0"/>
                </a:cubicBezTo>
                <a:cubicBezTo>
                  <a:pt x="880933" y="132751"/>
                  <a:pt x="897819" y="270491"/>
                  <a:pt x="885824" y="350927"/>
                </a:cubicBezTo>
                <a:cubicBezTo>
                  <a:pt x="745569" y="350625"/>
                  <a:pt x="631272" y="358426"/>
                  <a:pt x="442912" y="350927"/>
                </a:cubicBezTo>
                <a:cubicBezTo>
                  <a:pt x="254552" y="343428"/>
                  <a:pt x="159452" y="350954"/>
                  <a:pt x="0" y="350927"/>
                </a:cubicBezTo>
                <a:cubicBezTo>
                  <a:pt x="17481" y="201186"/>
                  <a:pt x="-7763" y="123825"/>
                  <a:pt x="0" y="0"/>
                </a:cubicBezTo>
                <a:close/>
              </a:path>
            </a:pathLst>
          </a:custGeom>
          <a:noFill/>
          <a:ln w="57150" cap="rnd">
            <a:solidFill>
              <a:srgbClr val="EDBE3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25400">
              <a:schemeClr val="bg1">
                <a:alpha val="1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E6D177-56F5-A44E-AFDF-7AA7D48A2A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77684" y="1909137"/>
            <a:ext cx="7110118" cy="4447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DFD282-F640-1443-8D08-33EC93E5F2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61688" y="1909137"/>
            <a:ext cx="7126114" cy="44577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78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3.33333E-6 L 0.00117 0.0479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E2203BA-E02D-EB0A-696E-A2AA6D61F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82" t="5042" r="19995" b="25731"/>
          <a:stretch/>
        </p:blipFill>
        <p:spPr>
          <a:xfrm>
            <a:off x="512619" y="459605"/>
            <a:ext cx="9019308" cy="5644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2DB9A-763B-0B4B-8F74-CB147ED8B711}"/>
              </a:ext>
            </a:extLst>
          </p:cNvPr>
          <p:cNvSpPr txBox="1"/>
          <p:nvPr/>
        </p:nvSpPr>
        <p:spPr>
          <a:xfrm>
            <a:off x="9661451" y="978196"/>
            <a:ext cx="23675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Consumers can also securely upload documents directly to the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title company.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1CB84-81BF-B7F3-F272-79E23ABB0980}"/>
              </a:ext>
            </a:extLst>
          </p:cNvPr>
          <p:cNvSpPr/>
          <p:nvPr/>
        </p:nvSpPr>
        <p:spPr>
          <a:xfrm>
            <a:off x="4953000" y="3495040"/>
            <a:ext cx="4086828" cy="375920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7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home page&#10;&#10;Description automatically generated">
            <a:extLst>
              <a:ext uri="{FF2B5EF4-FFF2-40B4-BE49-F238E27FC236}">
                <a16:creationId xmlns:a16="http://schemas.microsoft.com/office/drawing/2014/main" id="{CC5D0682-2C99-61F0-068D-629D33FE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7" t="4593" r="19586" b="11575"/>
          <a:stretch/>
        </p:blipFill>
        <p:spPr>
          <a:xfrm>
            <a:off x="419802" y="240504"/>
            <a:ext cx="8341139" cy="6082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4E088E-2B56-E945-8C75-D042C0B93263}"/>
              </a:ext>
            </a:extLst>
          </p:cNvPr>
          <p:cNvSpPr txBox="1"/>
          <p:nvPr/>
        </p:nvSpPr>
        <p:spPr>
          <a:xfrm>
            <a:off x="9661451" y="978196"/>
            <a:ext cx="2367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Buyers &amp; Sellers can securely access wiring instructions.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1CE44C-0F28-BC45-ED2E-E8CA21A6F8BC}"/>
              </a:ext>
            </a:extLst>
          </p:cNvPr>
          <p:cNvSpPr/>
          <p:nvPr/>
        </p:nvSpPr>
        <p:spPr>
          <a:xfrm>
            <a:off x="5721178" y="2555927"/>
            <a:ext cx="2607276" cy="459122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9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C5165-89AE-724A-A2E3-8988F5DB6543}"/>
              </a:ext>
            </a:extLst>
          </p:cNvPr>
          <p:cNvSpPr txBox="1"/>
          <p:nvPr/>
        </p:nvSpPr>
        <p:spPr>
          <a:xfrm>
            <a:off x="0" y="5463859"/>
            <a:ext cx="12192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 how you can get started with ready2close!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D9B63B-3D5E-AE4A-B5FC-198F03A30A23}"/>
              </a:ext>
            </a:extLst>
          </p:cNvPr>
          <p:cNvGrpSpPr/>
          <p:nvPr/>
        </p:nvGrpSpPr>
        <p:grpSpPr>
          <a:xfrm>
            <a:off x="3676725" y="967319"/>
            <a:ext cx="4838549" cy="3394318"/>
            <a:chOff x="297712" y="5146158"/>
            <a:chExt cx="2615609" cy="17650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2E7046-8DC6-B84F-98E5-6CABB6D77747}"/>
                </a:ext>
              </a:extLst>
            </p:cNvPr>
            <p:cNvSpPr/>
            <p:nvPr/>
          </p:nvSpPr>
          <p:spPr>
            <a:xfrm>
              <a:off x="297712" y="5146158"/>
              <a:ext cx="2615609" cy="1765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5325D2-E1EC-D649-B361-2F022C1D737B}"/>
                </a:ext>
              </a:extLst>
            </p:cNvPr>
            <p:cNvSpPr txBox="1"/>
            <p:nvPr/>
          </p:nvSpPr>
          <p:spPr>
            <a:xfrm>
              <a:off x="563525" y="5643939"/>
              <a:ext cx="2083981" cy="49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Place your </a:t>
              </a:r>
            </a:p>
            <a:p>
              <a:pPr algn="ctr"/>
              <a:r>
                <a:rPr lang="en-US" sz="2800" dirty="0">
                  <a:latin typeface="Helvetica" pitchFamily="2" charset="0"/>
                </a:rPr>
                <a:t>Logo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94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holding a phone&#10;&#10;Description automatically generated">
            <a:extLst>
              <a:ext uri="{FF2B5EF4-FFF2-40B4-BE49-F238E27FC236}">
                <a16:creationId xmlns:a16="http://schemas.microsoft.com/office/drawing/2014/main" id="{B4769349-2FA8-9C43-8D9C-E01CE9F8E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7" b="2790"/>
          <a:stretch/>
        </p:blipFill>
        <p:spPr>
          <a:xfrm>
            <a:off x="0" y="191386"/>
            <a:ext cx="4125432" cy="66666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E5C96-9055-6442-823B-A95A74729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540" y="758640"/>
            <a:ext cx="8043529" cy="4319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Almost 60% of homes in the U.S. are purchased by people between the ages of 28 &amp; 45, which is within the age group most likely to be expecting access to instant information.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Today’s successful Real Estate Agents are using their tech-obsessed consumer’s lifestyle to their benefit by sharing information directly to the seller or buyer through a mobile device.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A6223-1485-8A46-BE55-18AC2948E9F8}"/>
              </a:ext>
            </a:extLst>
          </p:cNvPr>
          <p:cNvSpPr txBox="1"/>
          <p:nvPr/>
        </p:nvSpPr>
        <p:spPr>
          <a:xfrm>
            <a:off x="3572540" y="3059668"/>
            <a:ext cx="61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 tooltip="http://rismedia.com/"/>
              </a:rPr>
              <a:t>Source: Real Estate Information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E5C96-9055-6442-823B-A95A74729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50" y="758640"/>
            <a:ext cx="6301119" cy="4199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TITLE COMPANY NAME is here to help with ready2close, our mobile-friendly mobile tool!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696B1-A4F5-AB43-8941-F1A252601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257" b="12257"/>
          <a:stretch/>
        </p:blipFill>
        <p:spPr>
          <a:xfrm>
            <a:off x="690232" y="501466"/>
            <a:ext cx="2867356" cy="4833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FE1E8-C792-E043-9382-DCAFF976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36" b="10036"/>
          <a:stretch/>
        </p:blipFill>
        <p:spPr>
          <a:xfrm>
            <a:off x="1972450" y="1522899"/>
            <a:ext cx="2867356" cy="494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8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DF7072-26D5-AD43-987C-08B170909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06" t="6988" r="16422" b="15285"/>
          <a:stretch/>
        </p:blipFill>
        <p:spPr>
          <a:xfrm>
            <a:off x="557213" y="540975"/>
            <a:ext cx="8672512" cy="568036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26570-30DE-F345-AC8B-8099D4C6C646}"/>
              </a:ext>
            </a:extLst>
          </p:cNvPr>
          <p:cNvSpPr txBox="1"/>
          <p:nvPr/>
        </p:nvSpPr>
        <p:spPr>
          <a:xfrm>
            <a:off x="9661451" y="978196"/>
            <a:ext cx="23675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Visibility &amp; access to all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your files on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one screen.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Buyers &amp; Sellers only see their property.</a:t>
            </a:r>
          </a:p>
        </p:txBody>
      </p:sp>
    </p:spTree>
    <p:extLst>
      <p:ext uri="{BB962C8B-B14F-4D97-AF65-F5344CB8AC3E}">
        <p14:creationId xmlns:p14="http://schemas.microsoft.com/office/powerpoint/2010/main" val="4047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1E44A2-9D5C-9E2A-6D2B-E7A10E40D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4" t="7403" r="39246" b="22503"/>
          <a:stretch/>
        </p:blipFill>
        <p:spPr>
          <a:xfrm>
            <a:off x="747363" y="542924"/>
            <a:ext cx="5906202" cy="5976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26570-30DE-F345-AC8B-8099D4C6C646}"/>
              </a:ext>
            </a:extLst>
          </p:cNvPr>
          <p:cNvSpPr txBox="1"/>
          <p:nvPr/>
        </p:nvSpPr>
        <p:spPr>
          <a:xfrm>
            <a:off x="7129462" y="978196"/>
            <a:ext cx="5062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Quickly view the property address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&amp; Google Street home image. Click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map icon &amp; get driving directions.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A245DF-A3D8-3B9E-AEA8-EE8D2CED29E6}"/>
              </a:ext>
            </a:extLst>
          </p:cNvPr>
          <p:cNvSpPr/>
          <p:nvPr/>
        </p:nvSpPr>
        <p:spPr>
          <a:xfrm>
            <a:off x="1504437" y="3330689"/>
            <a:ext cx="2083715" cy="317435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8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90AD206-C1D5-6D2B-71C0-2495842BA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4" t="7403" r="39246" b="22503"/>
          <a:stretch/>
        </p:blipFill>
        <p:spPr>
          <a:xfrm>
            <a:off x="747363" y="542924"/>
            <a:ext cx="5906202" cy="5976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26570-30DE-F345-AC8B-8099D4C6C646}"/>
              </a:ext>
            </a:extLst>
          </p:cNvPr>
          <p:cNvSpPr txBox="1"/>
          <p:nvPr/>
        </p:nvSpPr>
        <p:spPr>
          <a:xfrm>
            <a:off x="7129463" y="978196"/>
            <a:ext cx="4899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view the property address 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Google Street home image. Click 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 icon &amp; get driving directions.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See the projected closing date with a glance &amp; add the appointment to any calendar program. </a:t>
            </a:r>
          </a:p>
        </p:txBody>
      </p:sp>
    </p:spTree>
    <p:extLst>
      <p:ext uri="{BB962C8B-B14F-4D97-AF65-F5344CB8AC3E}">
        <p14:creationId xmlns:p14="http://schemas.microsoft.com/office/powerpoint/2010/main" val="226970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5624155-5028-ECA3-1024-0109B817A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4" t="7403" r="39246" b="22503"/>
          <a:stretch/>
        </p:blipFill>
        <p:spPr>
          <a:xfrm>
            <a:off x="747363" y="542924"/>
            <a:ext cx="5906202" cy="5976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26570-30DE-F345-AC8B-8099D4C6C646}"/>
              </a:ext>
            </a:extLst>
          </p:cNvPr>
          <p:cNvSpPr txBox="1"/>
          <p:nvPr/>
        </p:nvSpPr>
        <p:spPr>
          <a:xfrm>
            <a:off x="7129463" y="978196"/>
            <a:ext cx="4899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view the property address 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Google Street home image. Click 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 icon &amp; get driving directions.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projected closing date with a glance &amp; add the appointment to any calendar program.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Check the closing progress.</a:t>
            </a:r>
          </a:p>
        </p:txBody>
      </p:sp>
    </p:spTree>
    <p:extLst>
      <p:ext uri="{BB962C8B-B14F-4D97-AF65-F5344CB8AC3E}">
        <p14:creationId xmlns:p14="http://schemas.microsoft.com/office/powerpoint/2010/main" val="176638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CA7F07D-05D6-D05F-BB43-F56DE31C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4" t="7403" r="39246" b="22503"/>
          <a:stretch/>
        </p:blipFill>
        <p:spPr>
          <a:xfrm>
            <a:off x="747363" y="542924"/>
            <a:ext cx="5906202" cy="5976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26570-30DE-F345-AC8B-8099D4C6C646}"/>
              </a:ext>
            </a:extLst>
          </p:cNvPr>
          <p:cNvSpPr txBox="1"/>
          <p:nvPr/>
        </p:nvSpPr>
        <p:spPr>
          <a:xfrm>
            <a:off x="7129463" y="978196"/>
            <a:ext cx="48995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view the property address 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Google Street home image. Click 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 icon &amp; get driving directions.</a:t>
            </a:r>
          </a:p>
          <a:p>
            <a:endParaRPr lang="en-US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projected closing date with a glance &amp; add the appointment to any calendar program. 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closing progress.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View Details shows detailed information about the file as seen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the next slide.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4244F2-3B16-8444-851D-4E1C8393426F}"/>
              </a:ext>
            </a:extLst>
          </p:cNvPr>
          <p:cNvSpPr/>
          <p:nvPr/>
        </p:nvSpPr>
        <p:spPr>
          <a:xfrm>
            <a:off x="1194258" y="5759939"/>
            <a:ext cx="4987191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shown in this view is customized &amp; differs based on role.</a:t>
            </a:r>
          </a:p>
        </p:txBody>
      </p:sp>
    </p:spTree>
    <p:extLst>
      <p:ext uri="{BB962C8B-B14F-4D97-AF65-F5344CB8AC3E}">
        <p14:creationId xmlns:p14="http://schemas.microsoft.com/office/powerpoint/2010/main" val="176738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8A88F96-CADC-8586-1BB0-09CC05CB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3" t="5824" r="17850" b="18243"/>
          <a:stretch/>
        </p:blipFill>
        <p:spPr>
          <a:xfrm>
            <a:off x="479459" y="502920"/>
            <a:ext cx="9119742" cy="5644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E385B-3457-D244-82EE-1F1C14A9CC4E}"/>
              </a:ext>
            </a:extLst>
          </p:cNvPr>
          <p:cNvSpPr txBox="1"/>
          <p:nvPr/>
        </p:nvSpPr>
        <p:spPr>
          <a:xfrm>
            <a:off x="9661451" y="978196"/>
            <a:ext cx="23675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See at-a-glance order progress based on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major closing milestones.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FAE5D4-A099-5D6E-FAB2-3AB4A414D7B9}"/>
              </a:ext>
            </a:extLst>
          </p:cNvPr>
          <p:cNvSpPr/>
          <p:nvPr/>
        </p:nvSpPr>
        <p:spPr>
          <a:xfrm>
            <a:off x="3854369" y="1979271"/>
            <a:ext cx="4977114" cy="509286"/>
          </a:xfrm>
          <a:prstGeom prst="rect">
            <a:avLst/>
          </a:prstGeom>
          <a:noFill/>
          <a:ln w="76200">
            <a:solidFill>
              <a:srgbClr val="EDB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78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6b77f6-15be-4eec-8944-a96d42e1ec9a">
      <Terms xmlns="http://schemas.microsoft.com/office/infopath/2007/PartnerControls"/>
    </lcf76f155ced4ddcb4097134ff3c332f>
    <TaxCatchAll xmlns="ee40c07e-23d1-4fce-86a6-743df6632a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240CD0D162AE43A6A56B2FF571AE98" ma:contentTypeVersion="18" ma:contentTypeDescription="Create a new document." ma:contentTypeScope="" ma:versionID="d6fb6a1261b823d8a32d3e4b15ef26dc">
  <xsd:schema xmlns:xsd="http://www.w3.org/2001/XMLSchema" xmlns:xs="http://www.w3.org/2001/XMLSchema" xmlns:p="http://schemas.microsoft.com/office/2006/metadata/properties" xmlns:ns2="4b6b77f6-15be-4eec-8944-a96d42e1ec9a" xmlns:ns3="ee40c07e-23d1-4fce-86a6-743df6632a3d" targetNamespace="http://schemas.microsoft.com/office/2006/metadata/properties" ma:root="true" ma:fieldsID="e20467f29b0d7362cd395f499ed77ed3" ns2:_="" ns3:_="">
    <xsd:import namespace="4b6b77f6-15be-4eec-8944-a96d42e1ec9a"/>
    <xsd:import namespace="ee40c07e-23d1-4fce-86a6-743df6632a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b77f6-15be-4eec-8944-a96d42e1e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b18d68-d1c4-46eb-a278-ed041886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0c07e-23d1-4fce-86a6-743df6632a3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f6a909c-c5ab-42c6-96bc-9d1e2c500991}" ma:internalName="TaxCatchAll" ma:showField="CatchAllData" ma:web="ee40c07e-23d1-4fce-86a6-743df6632a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89E7D-5D47-46FF-948D-2AFC28A05A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D3A25-15B4-41AC-A28F-0935FFDB560E}">
  <ds:schemaRefs>
    <ds:schemaRef ds:uri="http://purl.org/dc/terms/"/>
    <ds:schemaRef ds:uri="4b6b77f6-15be-4eec-8944-a96d42e1ec9a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e40c07e-23d1-4fce-86a6-743df6632a3d"/>
  </ds:schemaRefs>
</ds:datastoreItem>
</file>

<file path=customXml/itemProps3.xml><?xml version="1.0" encoding="utf-8"?>
<ds:datastoreItem xmlns:ds="http://schemas.openxmlformats.org/officeDocument/2006/customXml" ds:itemID="{0E9FABAE-B2FB-4EA4-8CC4-70EAFE17F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b77f6-15be-4eec-8944-a96d42e1ec9a"/>
    <ds:schemaRef ds:uri="ee40c07e-23d1-4fce-86a6-743df6632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543</Words>
  <Application>Microsoft Macintosh PowerPoint</Application>
  <PresentationFormat>Widescreen</PresentationFormat>
  <Paragraphs>62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Jackson</dc:creator>
  <cp:lastModifiedBy>Amy Jackson</cp:lastModifiedBy>
  <cp:revision>36</cp:revision>
  <dcterms:created xsi:type="dcterms:W3CDTF">2020-08-18T14:09:29Z</dcterms:created>
  <dcterms:modified xsi:type="dcterms:W3CDTF">2023-11-21T20:21:52Z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0x01010083240CD0D162AE43A6A56B2FF571AE98</vt:lpwstr>
  </property>
</Properties>
</file>